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7" r:id="rId2"/>
    <p:sldId id="454" r:id="rId3"/>
    <p:sldId id="442" r:id="rId4"/>
    <p:sldId id="423" r:id="rId5"/>
    <p:sldId id="443" r:id="rId6"/>
    <p:sldId id="426" r:id="rId7"/>
    <p:sldId id="427" r:id="rId8"/>
    <p:sldId id="439" r:id="rId9"/>
    <p:sldId id="424" r:id="rId10"/>
    <p:sldId id="425" r:id="rId11"/>
    <p:sldId id="444" r:id="rId12"/>
    <p:sldId id="445" r:id="rId13"/>
    <p:sldId id="440" r:id="rId14"/>
    <p:sldId id="451" r:id="rId15"/>
    <p:sldId id="446" r:id="rId16"/>
    <p:sldId id="452" r:id="rId17"/>
    <p:sldId id="447" r:id="rId18"/>
    <p:sldId id="448" r:id="rId19"/>
    <p:sldId id="453" r:id="rId20"/>
    <p:sldId id="437" r:id="rId21"/>
    <p:sldId id="44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75BA2-54D3-3E4F-9D2A-86ABF69FCF28}"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FB08E-3F2D-8742-A5CF-ED2C61999138}" type="slidenum">
              <a:rPr lang="en-US" smtClean="0"/>
              <a:t>‹#›</a:t>
            </a:fld>
            <a:endParaRPr lang="en-US"/>
          </a:p>
        </p:txBody>
      </p:sp>
    </p:spTree>
    <p:extLst>
      <p:ext uri="{BB962C8B-B14F-4D97-AF65-F5344CB8AC3E}">
        <p14:creationId xmlns:p14="http://schemas.microsoft.com/office/powerpoint/2010/main" val="314692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4AA4F1-E60E-ED49-8C20-82C5C22F290D}"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76008-4EAC-D34C-B1EB-04DA1310F40F}"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929ADC1-8B12-034F-A960-24F99F4EC07D}"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BD2A092-D95B-2F45-9AE1-6EFCF7AE7B47}"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3B8BFC1-C5A3-FC42-B47E-2330D93F4E7B}"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2582718-A77B-9048-9272-D0B6D7D4EB49}" type="datetime1">
              <a:rPr lang="en-US" smtClean="0"/>
              <a:t>9/30/21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4EF29A29-DE41-AE44-84CD-E2DC9D0A4AEF}" type="datetime1">
              <a:rPr lang="en-US" smtClean="0"/>
              <a:t>9/30/21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D88F258-9F55-9A4A-8F7B-E6D573AE7D17}" type="datetime1">
              <a:rPr lang="en-US" smtClean="0"/>
              <a:t>9/30/21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0C9A10-6892-2C47-9186-E7C225E7EF67}" type="datetime1">
              <a:rPr lang="en-US" smtClean="0"/>
              <a:t>9/30/21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2B0F250-9D6A-4F4C-B5DC-E5BB3C55173B}" type="datetime1">
              <a:rPr lang="en-US" smtClean="0"/>
              <a:t>9/30/21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AFAADB8-F38D-2C42-A4A0-2C734CD2343F}" type="datetime1">
              <a:rPr lang="en-US" smtClean="0"/>
              <a:t>9/30/21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29A14411-20DE-BF4C-B2EF-F03C6EB9FD11}" type="datetime1">
              <a:rPr lang="en-US" smtClean="0"/>
              <a:t>9/30/21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571D87AF-F2E1-4B41-AF72-207662B132A4}"/>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Na(ha)-U(ha)3</a:t>
            </a:r>
          </a:p>
        </p:txBody>
      </p:sp>
      <p:pic>
        <p:nvPicPr>
          <p:cNvPr id="5" name="Content Placeholder 4">
            <a:extLst>
              <a:ext uri="{FF2B5EF4-FFF2-40B4-BE49-F238E27FC236}">
                <a16:creationId xmlns:a16="http://schemas.microsoft.com/office/drawing/2014/main" id="{31227F4B-02C4-8A43-902D-859F70B7E7BA}"/>
              </a:ext>
            </a:extLst>
          </p:cNvPr>
          <p:cNvPicPr>
            <a:picLocks noGrp="1" noChangeAspect="1"/>
          </p:cNvPicPr>
          <p:nvPr>
            <p:ph sz="half" idx="2"/>
          </p:nvPr>
        </p:nvPicPr>
        <p:blipFill rotWithShape="1">
          <a:blip r:embed="rId2"/>
          <a:srcRect r="49582"/>
          <a:stretch/>
        </p:blipFill>
        <p:spPr>
          <a:xfrm>
            <a:off x="6096000" y="2301229"/>
            <a:ext cx="5747473" cy="3739448"/>
          </a:xfrm>
          <a:prstGeom prst="rect">
            <a:avLst/>
          </a:prstGeom>
        </p:spPr>
      </p:pic>
      <p:pic>
        <p:nvPicPr>
          <p:cNvPr id="12" name="Content Placeholder 11">
            <a:extLst>
              <a:ext uri="{FF2B5EF4-FFF2-40B4-BE49-F238E27FC236}">
                <a16:creationId xmlns:a16="http://schemas.microsoft.com/office/drawing/2014/main" id="{5A98D487-24C7-5141-A1D8-D48A9DC7C13A}"/>
              </a:ext>
            </a:extLst>
          </p:cNvPr>
          <p:cNvPicPr>
            <a:picLocks noGrp="1" noChangeAspect="1"/>
          </p:cNvPicPr>
          <p:nvPr>
            <p:ph sz="half" idx="1"/>
          </p:nvPr>
        </p:nvPicPr>
        <p:blipFill>
          <a:blip r:embed="rId3"/>
          <a:stretch>
            <a:fillRect/>
          </a:stretch>
        </p:blipFill>
        <p:spPr>
          <a:xfrm rot="16200000">
            <a:off x="1283295" y="1627535"/>
            <a:ext cx="3734863" cy="5082252"/>
          </a:xfrm>
          <a:prstGeom prst="rect">
            <a:avLst/>
          </a:prstGeom>
        </p:spPr>
      </p:pic>
      <p:sp>
        <p:nvSpPr>
          <p:cNvPr id="3" name="Slide Number Placeholder 2">
            <a:extLst>
              <a:ext uri="{FF2B5EF4-FFF2-40B4-BE49-F238E27FC236}">
                <a16:creationId xmlns:a16="http://schemas.microsoft.com/office/drawing/2014/main" id="{7657F08A-AA6B-3146-8BB9-E8FB858DA11F}"/>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146123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9EF0-687E-7241-BB1B-1A64466A5768}"/>
              </a:ext>
            </a:extLst>
          </p:cNvPr>
          <p:cNvSpPr>
            <a:spLocks noGrp="1"/>
          </p:cNvSpPr>
          <p:nvPr>
            <p:ph type="title"/>
          </p:nvPr>
        </p:nvSpPr>
        <p:spPr/>
        <p:txBody>
          <a:bodyPr/>
          <a:lstStyle/>
          <a:p>
            <a:r>
              <a:rPr lang="en-US" dirty="0"/>
              <a:t>Corrosion of Structural Materials</a:t>
            </a:r>
          </a:p>
        </p:txBody>
      </p:sp>
      <p:sp>
        <p:nvSpPr>
          <p:cNvPr id="3" name="Content Placeholder 2">
            <a:extLst>
              <a:ext uri="{FF2B5EF4-FFF2-40B4-BE49-F238E27FC236}">
                <a16:creationId xmlns:a16="http://schemas.microsoft.com/office/drawing/2014/main" id="{8856E857-9C4B-2241-9838-DE0015604232}"/>
              </a:ext>
            </a:extLst>
          </p:cNvPr>
          <p:cNvSpPr>
            <a:spLocks noGrp="1"/>
          </p:cNvSpPr>
          <p:nvPr>
            <p:ph sz="half" idx="1"/>
          </p:nvPr>
        </p:nvSpPr>
        <p:spPr>
          <a:xfrm>
            <a:off x="609599" y="1968503"/>
            <a:ext cx="5961321" cy="4157663"/>
          </a:xfrm>
        </p:spPr>
        <p:txBody>
          <a:bodyPr/>
          <a:lstStyle/>
          <a:p>
            <a:r>
              <a:rPr lang="en-US" sz="2400" dirty="0"/>
              <a:t>Corrosion of the structural materials of the reactor by the molten salt may affect the chemistry and redox conditions of the fuel</a:t>
            </a:r>
          </a:p>
          <a:p>
            <a:r>
              <a:rPr lang="en-US" sz="2400" dirty="0"/>
              <a:t>The corrosion process to be considered in this context is the oxidation of metals in the alloy phase and their dissolution in the salt phase</a:t>
            </a:r>
          </a:p>
          <a:p>
            <a:r>
              <a:rPr lang="en-US" sz="2400" dirty="0"/>
              <a:t>Cr is the least stable element in relevant Ni-based alloys</a:t>
            </a:r>
          </a:p>
          <a:p>
            <a:endParaRPr lang="en-US" sz="2400" dirty="0"/>
          </a:p>
          <a:p>
            <a:endParaRPr lang="en-US" sz="2400" dirty="0"/>
          </a:p>
        </p:txBody>
      </p:sp>
      <p:pic>
        <p:nvPicPr>
          <p:cNvPr id="7" name="Content Placeholder 6">
            <a:extLst>
              <a:ext uri="{FF2B5EF4-FFF2-40B4-BE49-F238E27FC236}">
                <a16:creationId xmlns:a16="http://schemas.microsoft.com/office/drawing/2014/main" id="{A16DB86B-5825-9F4C-A319-82E9B7CC96B2}"/>
              </a:ext>
            </a:extLst>
          </p:cNvPr>
          <p:cNvPicPr>
            <a:picLocks noGrp="1" noChangeAspect="1"/>
          </p:cNvPicPr>
          <p:nvPr>
            <p:ph sz="half" idx="2"/>
          </p:nvPr>
        </p:nvPicPr>
        <p:blipFill>
          <a:blip r:embed="rId2"/>
          <a:stretch>
            <a:fillRect/>
          </a:stretch>
        </p:blipFill>
        <p:spPr>
          <a:xfrm>
            <a:off x="7220836" y="1762125"/>
            <a:ext cx="3888581" cy="3888581"/>
          </a:xfrm>
          <a:prstGeom prst="rect">
            <a:avLst/>
          </a:prstGeom>
        </p:spPr>
      </p:pic>
      <p:pic>
        <p:nvPicPr>
          <p:cNvPr id="6" name="Picture 5">
            <a:extLst>
              <a:ext uri="{FF2B5EF4-FFF2-40B4-BE49-F238E27FC236}">
                <a16:creationId xmlns:a16="http://schemas.microsoft.com/office/drawing/2014/main" id="{F9487AE4-EEDA-4F41-9474-401DCFF14131}"/>
              </a:ext>
            </a:extLst>
          </p:cNvPr>
          <p:cNvPicPr>
            <a:picLocks noChangeAspect="1"/>
          </p:cNvPicPr>
          <p:nvPr/>
        </p:nvPicPr>
        <p:blipFill>
          <a:blip r:embed="rId3"/>
          <a:stretch>
            <a:fillRect/>
          </a:stretch>
        </p:blipFill>
        <p:spPr>
          <a:xfrm>
            <a:off x="7355376" y="5650706"/>
            <a:ext cx="3619500" cy="825500"/>
          </a:xfrm>
          <a:prstGeom prst="rect">
            <a:avLst/>
          </a:prstGeom>
        </p:spPr>
      </p:pic>
      <p:sp>
        <p:nvSpPr>
          <p:cNvPr id="4" name="Slide Number Placeholder 3">
            <a:extLst>
              <a:ext uri="{FF2B5EF4-FFF2-40B4-BE49-F238E27FC236}">
                <a16:creationId xmlns:a16="http://schemas.microsoft.com/office/drawing/2014/main" id="{1FD5D96E-AEEE-1C40-B4C2-49D9F4752F44}"/>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727146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B980-20C5-864D-9572-55CFEB128094}"/>
              </a:ext>
            </a:extLst>
          </p:cNvPr>
          <p:cNvSpPr>
            <a:spLocks noGrp="1"/>
          </p:cNvSpPr>
          <p:nvPr>
            <p:ph type="title"/>
          </p:nvPr>
        </p:nvSpPr>
        <p:spPr/>
        <p:txBody>
          <a:bodyPr/>
          <a:lstStyle/>
          <a:p>
            <a:r>
              <a:rPr lang="en-US" dirty="0"/>
              <a:t>Three principal corrosion processes</a:t>
            </a:r>
          </a:p>
        </p:txBody>
      </p:sp>
      <p:sp>
        <p:nvSpPr>
          <p:cNvPr id="3" name="Content Placeholder 2">
            <a:extLst>
              <a:ext uri="{FF2B5EF4-FFF2-40B4-BE49-F238E27FC236}">
                <a16:creationId xmlns:a16="http://schemas.microsoft.com/office/drawing/2014/main" id="{B718E9ED-CADC-3E4D-BDD0-4627BFB2D421}"/>
              </a:ext>
            </a:extLst>
          </p:cNvPr>
          <p:cNvSpPr>
            <a:spLocks noGrp="1"/>
          </p:cNvSpPr>
          <p:nvPr>
            <p:ph sz="half" idx="1"/>
          </p:nvPr>
        </p:nvSpPr>
        <p:spPr>
          <a:xfrm>
            <a:off x="609600" y="1968503"/>
            <a:ext cx="10972800" cy="4157663"/>
          </a:xfrm>
        </p:spPr>
        <p:txBody>
          <a:bodyPr/>
          <a:lstStyle/>
          <a:p>
            <a:r>
              <a:rPr lang="en-US" dirty="0"/>
              <a:t>Reactions due to oxides on the metal</a:t>
            </a:r>
          </a:p>
          <a:p>
            <a:r>
              <a:rPr lang="en-US" dirty="0"/>
              <a:t>Reactions with dissolved impurities</a:t>
            </a:r>
          </a:p>
          <a:p>
            <a:r>
              <a:rPr lang="en-US" dirty="0"/>
              <a:t>Reactions with necessary constituents of the melt</a:t>
            </a:r>
          </a:p>
          <a:p>
            <a:endParaRPr lang="en-US" dirty="0"/>
          </a:p>
        </p:txBody>
      </p:sp>
      <p:sp>
        <p:nvSpPr>
          <p:cNvPr id="4" name="Slide Number Placeholder 3">
            <a:extLst>
              <a:ext uri="{FF2B5EF4-FFF2-40B4-BE49-F238E27FC236}">
                <a16:creationId xmlns:a16="http://schemas.microsoft.com/office/drawing/2014/main" id="{DC6AC235-1995-7042-8A9F-5107D935AD7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43639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440-CA42-0948-B10A-726A372FFBC2}"/>
              </a:ext>
            </a:extLst>
          </p:cNvPr>
          <p:cNvSpPr>
            <a:spLocks noGrp="1"/>
          </p:cNvSpPr>
          <p:nvPr>
            <p:ph type="title"/>
          </p:nvPr>
        </p:nvSpPr>
        <p:spPr/>
        <p:txBody>
          <a:bodyPr/>
          <a:lstStyle/>
          <a:p>
            <a:r>
              <a:rPr lang="en-US" dirty="0"/>
              <a:t>Protective coatings?</a:t>
            </a:r>
          </a:p>
        </p:txBody>
      </p:sp>
      <p:sp>
        <p:nvSpPr>
          <p:cNvPr id="3" name="Content Placeholder 2">
            <a:extLst>
              <a:ext uri="{FF2B5EF4-FFF2-40B4-BE49-F238E27FC236}">
                <a16:creationId xmlns:a16="http://schemas.microsoft.com/office/drawing/2014/main" id="{5E02C21A-31E0-A647-8166-C92CC179E96C}"/>
              </a:ext>
            </a:extLst>
          </p:cNvPr>
          <p:cNvSpPr>
            <a:spLocks noGrp="1"/>
          </p:cNvSpPr>
          <p:nvPr>
            <p:ph sz="half" idx="1"/>
          </p:nvPr>
        </p:nvSpPr>
        <p:spPr/>
        <p:txBody>
          <a:bodyPr/>
          <a:lstStyle/>
          <a:p>
            <a:r>
              <a:rPr lang="en-US" sz="2400" dirty="0"/>
              <a:t>It is not useful to apply a protective coating of, for example, an oxide layer on the structural material for the two following reasons: </a:t>
            </a:r>
          </a:p>
          <a:p>
            <a:pPr lvl="1"/>
            <a:r>
              <a:rPr lang="en-US" sz="2000" dirty="0"/>
              <a:t>although some oxides are relatively insoluble in the fluoride melt, most are readily dissolved</a:t>
            </a:r>
          </a:p>
          <a:p>
            <a:pPr lvl="1"/>
            <a:r>
              <a:rPr lang="en-US" sz="2000" dirty="0"/>
              <a:t>all oxides rapidly recrystallize</a:t>
            </a:r>
          </a:p>
          <a:p>
            <a:r>
              <a:rPr lang="en-US" sz="2400" dirty="0"/>
              <a:t>Oxide films on the surface of the alloy can be attacked by the fluoride melt</a:t>
            </a:r>
          </a:p>
          <a:p>
            <a:endParaRPr lang="en-US" sz="2533" dirty="0"/>
          </a:p>
          <a:p>
            <a:endParaRPr lang="en-US" sz="2400" dirty="0"/>
          </a:p>
        </p:txBody>
      </p:sp>
      <p:sp>
        <p:nvSpPr>
          <p:cNvPr id="4" name="Content Placeholder 3">
            <a:extLst>
              <a:ext uri="{FF2B5EF4-FFF2-40B4-BE49-F238E27FC236}">
                <a16:creationId xmlns:a16="http://schemas.microsoft.com/office/drawing/2014/main" id="{BDAC7C0C-97EF-1645-8516-5148EFF72FEE}"/>
              </a:ext>
            </a:extLst>
          </p:cNvPr>
          <p:cNvSpPr>
            <a:spLocks noGrp="1"/>
          </p:cNvSpPr>
          <p:nvPr>
            <p:ph sz="half" idx="2"/>
          </p:nvPr>
        </p:nvSpPr>
        <p:spPr/>
        <p:txBody>
          <a:bodyPr/>
          <a:lstStyle/>
          <a:p>
            <a:r>
              <a:rPr lang="en-US" sz="2400" dirty="0"/>
              <a:t>The formed oxides (</a:t>
            </a:r>
            <a:r>
              <a:rPr lang="en-US" sz="2400" dirty="0" err="1"/>
              <a:t>BeO</a:t>
            </a:r>
            <a:r>
              <a:rPr lang="en-US" sz="2400" dirty="0"/>
              <a:t> below) typically don’t matter as long as they do not contain fissile elements</a:t>
            </a:r>
          </a:p>
          <a:p>
            <a:r>
              <a:rPr lang="en-US" sz="2400" dirty="0"/>
              <a:t>The formed fluorides are more important as they will act as oxidants of Cr in the alloy</a:t>
            </a:r>
          </a:p>
          <a:p>
            <a:endParaRPr lang="en-US" sz="2400" dirty="0"/>
          </a:p>
          <a:p>
            <a:endParaRPr lang="en-US" sz="2400" dirty="0"/>
          </a:p>
        </p:txBody>
      </p:sp>
      <p:pic>
        <p:nvPicPr>
          <p:cNvPr id="5" name="Picture 4">
            <a:extLst>
              <a:ext uri="{FF2B5EF4-FFF2-40B4-BE49-F238E27FC236}">
                <a16:creationId xmlns:a16="http://schemas.microsoft.com/office/drawing/2014/main" id="{E7A7BDA9-FA31-7A40-A45D-B66BFE69A82E}"/>
              </a:ext>
            </a:extLst>
          </p:cNvPr>
          <p:cNvPicPr>
            <a:picLocks noChangeAspect="1"/>
          </p:cNvPicPr>
          <p:nvPr/>
        </p:nvPicPr>
        <p:blipFill>
          <a:blip r:embed="rId2"/>
          <a:stretch>
            <a:fillRect/>
          </a:stretch>
        </p:blipFill>
        <p:spPr>
          <a:xfrm>
            <a:off x="7165310" y="4956584"/>
            <a:ext cx="3619500" cy="825500"/>
          </a:xfrm>
          <a:prstGeom prst="rect">
            <a:avLst/>
          </a:prstGeom>
        </p:spPr>
      </p:pic>
      <p:sp>
        <p:nvSpPr>
          <p:cNvPr id="6" name="Slide Number Placeholder 5">
            <a:extLst>
              <a:ext uri="{FF2B5EF4-FFF2-40B4-BE49-F238E27FC236}">
                <a16:creationId xmlns:a16="http://schemas.microsoft.com/office/drawing/2014/main" id="{3A390107-0B56-B349-9CC0-DA55F91824D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262565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29E9-A78D-9346-9E9B-9278758E0B8C}"/>
              </a:ext>
            </a:extLst>
          </p:cNvPr>
          <p:cNvSpPr>
            <a:spLocks noGrp="1"/>
          </p:cNvSpPr>
          <p:nvPr>
            <p:ph type="title"/>
          </p:nvPr>
        </p:nvSpPr>
        <p:spPr/>
        <p:txBody>
          <a:bodyPr/>
          <a:lstStyle/>
          <a:p>
            <a:r>
              <a:rPr lang="en-US" dirty="0"/>
              <a:t>Oxide Films</a:t>
            </a:r>
          </a:p>
        </p:txBody>
      </p:sp>
      <p:sp>
        <p:nvSpPr>
          <p:cNvPr id="3" name="Content Placeholder 2">
            <a:extLst>
              <a:ext uri="{FF2B5EF4-FFF2-40B4-BE49-F238E27FC236}">
                <a16:creationId xmlns:a16="http://schemas.microsoft.com/office/drawing/2014/main" id="{719A6567-0330-4549-9DA7-94AD28227E6E}"/>
              </a:ext>
            </a:extLst>
          </p:cNvPr>
          <p:cNvSpPr>
            <a:spLocks noGrp="1"/>
          </p:cNvSpPr>
          <p:nvPr>
            <p:ph sz="half" idx="1"/>
          </p:nvPr>
        </p:nvSpPr>
        <p:spPr>
          <a:xfrm>
            <a:off x="609599" y="1968503"/>
            <a:ext cx="5642113" cy="4157663"/>
          </a:xfrm>
        </p:spPr>
        <p:txBody>
          <a:bodyPr/>
          <a:lstStyle/>
          <a:p>
            <a:r>
              <a:rPr lang="en-US" sz="2400" dirty="0"/>
              <a:t>Oxide films on the metal are dissolved, leading to cladding constituents </a:t>
            </a:r>
          </a:p>
          <a:p>
            <a:r>
              <a:rPr lang="en-US" sz="2400" dirty="0"/>
              <a:t>Other corrosion reactions are possible with solvent components</a:t>
            </a:r>
          </a:p>
          <a:p>
            <a:r>
              <a:rPr lang="en-US" sz="2400" dirty="0"/>
              <a:t>Such reactions can lead to rapid initial corrosion</a:t>
            </a:r>
          </a:p>
          <a:p>
            <a:r>
              <a:rPr lang="en-US" sz="2400" dirty="0"/>
              <a:t>These impurity reactions can be minimized by maintaining low impurity concentrations in the salt and on the alloy surfaces</a:t>
            </a:r>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22843759-3BA6-9B45-A818-D9B21BBC6AD8}"/>
              </a:ext>
            </a:extLst>
          </p:cNvPr>
          <p:cNvPicPr>
            <a:picLocks noGrp="1" noChangeAspect="1"/>
          </p:cNvPicPr>
          <p:nvPr>
            <p:ph sz="half" idx="2"/>
          </p:nvPr>
        </p:nvPicPr>
        <p:blipFill>
          <a:blip r:embed="rId2"/>
          <a:stretch>
            <a:fillRect/>
          </a:stretch>
        </p:blipFill>
        <p:spPr>
          <a:xfrm>
            <a:off x="7320445" y="2572527"/>
            <a:ext cx="2324100" cy="1384300"/>
          </a:xfrm>
          <a:prstGeom prst="rect">
            <a:avLst/>
          </a:prstGeom>
        </p:spPr>
      </p:pic>
      <p:pic>
        <p:nvPicPr>
          <p:cNvPr id="6" name="Picture 5">
            <a:extLst>
              <a:ext uri="{FF2B5EF4-FFF2-40B4-BE49-F238E27FC236}">
                <a16:creationId xmlns:a16="http://schemas.microsoft.com/office/drawing/2014/main" id="{A9B38A8D-125B-9844-96DB-14120D313B2E}"/>
              </a:ext>
            </a:extLst>
          </p:cNvPr>
          <p:cNvPicPr>
            <a:picLocks noChangeAspect="1"/>
          </p:cNvPicPr>
          <p:nvPr/>
        </p:nvPicPr>
        <p:blipFill>
          <a:blip r:embed="rId3"/>
          <a:stretch>
            <a:fillRect/>
          </a:stretch>
        </p:blipFill>
        <p:spPr>
          <a:xfrm>
            <a:off x="7561745" y="4560855"/>
            <a:ext cx="1841500" cy="762000"/>
          </a:xfrm>
          <a:prstGeom prst="rect">
            <a:avLst/>
          </a:prstGeom>
        </p:spPr>
      </p:pic>
      <p:sp>
        <p:nvSpPr>
          <p:cNvPr id="4" name="Slide Number Placeholder 3">
            <a:extLst>
              <a:ext uri="{FF2B5EF4-FFF2-40B4-BE49-F238E27FC236}">
                <a16:creationId xmlns:a16="http://schemas.microsoft.com/office/drawing/2014/main" id="{FDD27B8E-2020-864D-A98A-3D93416B6918}"/>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3866156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7291-12C7-AC4D-8CB7-3B18447D6A3E}"/>
              </a:ext>
            </a:extLst>
          </p:cNvPr>
          <p:cNvSpPr>
            <a:spLocks noGrp="1"/>
          </p:cNvSpPr>
          <p:nvPr>
            <p:ph type="title"/>
          </p:nvPr>
        </p:nvSpPr>
        <p:spPr/>
        <p:txBody>
          <a:bodyPr/>
          <a:lstStyle/>
          <a:p>
            <a:r>
              <a:rPr lang="en-US" dirty="0"/>
              <a:t>Dissolved Impurities</a:t>
            </a:r>
          </a:p>
        </p:txBody>
      </p:sp>
      <p:sp>
        <p:nvSpPr>
          <p:cNvPr id="3" name="Content Placeholder 2">
            <a:extLst>
              <a:ext uri="{FF2B5EF4-FFF2-40B4-BE49-F238E27FC236}">
                <a16:creationId xmlns:a16="http://schemas.microsoft.com/office/drawing/2014/main" id="{C74492FD-9565-5447-8B8B-DF4B4AA7FFF2}"/>
              </a:ext>
            </a:extLst>
          </p:cNvPr>
          <p:cNvSpPr>
            <a:spLocks noGrp="1"/>
          </p:cNvSpPr>
          <p:nvPr>
            <p:ph sz="half" idx="1"/>
          </p:nvPr>
        </p:nvSpPr>
        <p:spPr/>
        <p:txBody>
          <a:bodyPr/>
          <a:lstStyle/>
          <a:p>
            <a:r>
              <a:rPr lang="en-US" sz="2800" dirty="0"/>
              <a:t>In addition to impurities generated by reactions with oxides, impurities may result from incomplete removal of HF or of easily reducible fluorides during the salt purification</a:t>
            </a:r>
          </a:p>
          <a:p>
            <a:r>
              <a:rPr lang="en-US" sz="2800" dirty="0"/>
              <a:t>This is done by successive reactions with HF–H2 and H2</a:t>
            </a:r>
          </a:p>
          <a:p>
            <a:endParaRPr lang="en-US" sz="2800" dirty="0"/>
          </a:p>
        </p:txBody>
      </p:sp>
      <p:sp>
        <p:nvSpPr>
          <p:cNvPr id="4" name="Content Placeholder 3">
            <a:extLst>
              <a:ext uri="{FF2B5EF4-FFF2-40B4-BE49-F238E27FC236}">
                <a16:creationId xmlns:a16="http://schemas.microsoft.com/office/drawing/2014/main" id="{8966FE75-B3BE-B042-9277-514BE6769E59}"/>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8BA53FF9-844E-5A4F-95A4-285EC0BE94B2}"/>
              </a:ext>
            </a:extLst>
          </p:cNvPr>
          <p:cNvPicPr>
            <a:picLocks noChangeAspect="1"/>
          </p:cNvPicPr>
          <p:nvPr/>
        </p:nvPicPr>
        <p:blipFill>
          <a:blip r:embed="rId2"/>
          <a:stretch>
            <a:fillRect/>
          </a:stretch>
        </p:blipFill>
        <p:spPr>
          <a:xfrm>
            <a:off x="7004050" y="3602834"/>
            <a:ext cx="3771900" cy="889000"/>
          </a:xfrm>
          <a:prstGeom prst="rect">
            <a:avLst/>
          </a:prstGeom>
        </p:spPr>
      </p:pic>
      <p:sp>
        <p:nvSpPr>
          <p:cNvPr id="6" name="Slide Number Placeholder 5">
            <a:extLst>
              <a:ext uri="{FF2B5EF4-FFF2-40B4-BE49-F238E27FC236}">
                <a16:creationId xmlns:a16="http://schemas.microsoft.com/office/drawing/2014/main" id="{E1B1D7F4-78FA-F048-B25F-F3F9BCF52D44}"/>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91801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60E8-3292-824E-A956-32F215D8CCF9}"/>
              </a:ext>
            </a:extLst>
          </p:cNvPr>
          <p:cNvSpPr>
            <a:spLocks noGrp="1"/>
          </p:cNvSpPr>
          <p:nvPr>
            <p:ph type="title"/>
          </p:nvPr>
        </p:nvSpPr>
        <p:spPr/>
        <p:txBody>
          <a:bodyPr/>
          <a:lstStyle/>
          <a:p>
            <a:r>
              <a:rPr lang="en-US" dirty="0"/>
              <a:t>Graphite Compatibility</a:t>
            </a:r>
          </a:p>
        </p:txBody>
      </p:sp>
      <p:sp>
        <p:nvSpPr>
          <p:cNvPr id="3" name="Content Placeholder 2">
            <a:extLst>
              <a:ext uri="{FF2B5EF4-FFF2-40B4-BE49-F238E27FC236}">
                <a16:creationId xmlns:a16="http://schemas.microsoft.com/office/drawing/2014/main" id="{418955CB-2AD7-DF4B-8778-1DF326C8E226}"/>
              </a:ext>
            </a:extLst>
          </p:cNvPr>
          <p:cNvSpPr>
            <a:spLocks noGrp="1"/>
          </p:cNvSpPr>
          <p:nvPr>
            <p:ph sz="half" idx="1"/>
          </p:nvPr>
        </p:nvSpPr>
        <p:spPr/>
        <p:txBody>
          <a:bodyPr/>
          <a:lstStyle/>
          <a:p>
            <a:r>
              <a:rPr lang="en-US" sz="2400" dirty="0"/>
              <a:t>Graphite does not react with molten fluoride mixtures of the type to be used in the MSR concepts</a:t>
            </a:r>
          </a:p>
          <a:p>
            <a:r>
              <a:rPr lang="en-US" sz="2400" dirty="0"/>
              <a:t>After carbon, borides and nitrides appear to be the most compatible nonmetallic materials</a:t>
            </a:r>
          </a:p>
          <a:p>
            <a:endParaRPr lang="en-US" sz="2400" dirty="0"/>
          </a:p>
        </p:txBody>
      </p:sp>
      <p:sp>
        <p:nvSpPr>
          <p:cNvPr id="4" name="Content Placeholder 3">
            <a:extLst>
              <a:ext uri="{FF2B5EF4-FFF2-40B4-BE49-F238E27FC236}">
                <a16:creationId xmlns:a16="http://schemas.microsoft.com/office/drawing/2014/main" id="{BD103534-B572-6E4C-B9B5-80E488C8303E}"/>
              </a:ext>
            </a:extLst>
          </p:cNvPr>
          <p:cNvSpPr>
            <a:spLocks noGrp="1"/>
          </p:cNvSpPr>
          <p:nvPr>
            <p:ph sz="half" idx="2"/>
          </p:nvPr>
        </p:nvSpPr>
        <p:spPr/>
        <p:txBody>
          <a:bodyPr/>
          <a:lstStyle/>
          <a:p>
            <a:r>
              <a:rPr lang="en-US" sz="2400" dirty="0"/>
              <a:t>Thermodynamic data suggest that the most likely reaction is:</a:t>
            </a:r>
          </a:p>
          <a:p>
            <a:endParaRPr lang="en-US" sz="2400" dirty="0"/>
          </a:p>
          <a:p>
            <a:r>
              <a:rPr lang="en-US" sz="2400" dirty="0"/>
              <a:t>but this should come to equilibrium at very low CF4 pressures</a:t>
            </a:r>
          </a:p>
          <a:p>
            <a:r>
              <a:rPr lang="en-US" sz="2400" dirty="0"/>
              <a:t>CF4 concentrations over graphite–salt systems maintained for long periods at elevated temperatures have been shown to be below the limit of detection</a:t>
            </a:r>
          </a:p>
          <a:p>
            <a:endParaRPr lang="en-US" sz="2400" dirty="0"/>
          </a:p>
          <a:p>
            <a:endParaRPr lang="en-US" sz="2400" dirty="0"/>
          </a:p>
        </p:txBody>
      </p:sp>
      <p:pic>
        <p:nvPicPr>
          <p:cNvPr id="5" name="Picture 4">
            <a:extLst>
              <a:ext uri="{FF2B5EF4-FFF2-40B4-BE49-F238E27FC236}">
                <a16:creationId xmlns:a16="http://schemas.microsoft.com/office/drawing/2014/main" id="{526192BF-6A2F-1148-90BE-2F06B8988A21}"/>
              </a:ext>
            </a:extLst>
          </p:cNvPr>
          <p:cNvPicPr>
            <a:picLocks noChangeAspect="1"/>
          </p:cNvPicPr>
          <p:nvPr/>
        </p:nvPicPr>
        <p:blipFill>
          <a:blip r:embed="rId2"/>
          <a:stretch>
            <a:fillRect/>
          </a:stretch>
        </p:blipFill>
        <p:spPr>
          <a:xfrm>
            <a:off x="7685157" y="2876274"/>
            <a:ext cx="1930400" cy="330200"/>
          </a:xfrm>
          <a:prstGeom prst="rect">
            <a:avLst/>
          </a:prstGeom>
        </p:spPr>
      </p:pic>
      <p:sp>
        <p:nvSpPr>
          <p:cNvPr id="6" name="Slide Number Placeholder 5">
            <a:extLst>
              <a:ext uri="{FF2B5EF4-FFF2-40B4-BE49-F238E27FC236}">
                <a16:creationId xmlns:a16="http://schemas.microsoft.com/office/drawing/2014/main" id="{5744D474-92BC-FB49-9F8E-3482629654A0}"/>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162191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3B41-1105-B443-B48A-1DDC09B36C69}"/>
              </a:ext>
            </a:extLst>
          </p:cNvPr>
          <p:cNvSpPr>
            <a:spLocks noGrp="1"/>
          </p:cNvSpPr>
          <p:nvPr>
            <p:ph type="title"/>
          </p:nvPr>
        </p:nvSpPr>
        <p:spPr/>
        <p:txBody>
          <a:bodyPr/>
          <a:lstStyle/>
          <a:p>
            <a:r>
              <a:rPr lang="en-US" dirty="0"/>
              <a:t>Constituents of the Melt</a:t>
            </a:r>
          </a:p>
        </p:txBody>
      </p:sp>
      <p:sp>
        <p:nvSpPr>
          <p:cNvPr id="3" name="Content Placeholder 2">
            <a:extLst>
              <a:ext uri="{FF2B5EF4-FFF2-40B4-BE49-F238E27FC236}">
                <a16:creationId xmlns:a16="http://schemas.microsoft.com/office/drawing/2014/main" id="{1D96B2B4-C3BE-0440-B67D-A74455A120CA}"/>
              </a:ext>
            </a:extLst>
          </p:cNvPr>
          <p:cNvSpPr>
            <a:spLocks noGrp="1"/>
          </p:cNvSpPr>
          <p:nvPr>
            <p:ph sz="half" idx="1"/>
          </p:nvPr>
        </p:nvSpPr>
        <p:spPr/>
        <p:txBody>
          <a:bodyPr/>
          <a:lstStyle/>
          <a:p>
            <a:r>
              <a:rPr lang="en-US" sz="2400" dirty="0"/>
              <a:t>The oxidation reaction of alloy components with UF4 has been suggested to play an important role in corrosion</a:t>
            </a:r>
          </a:p>
          <a:p>
            <a:r>
              <a:rPr lang="en-US" sz="2400" dirty="0"/>
              <a:t>The below equation will define/buffer the electrochemical potential of the salt via the UF4/UF3 ratio</a:t>
            </a:r>
          </a:p>
          <a:p>
            <a:endParaRPr lang="en-US" sz="2400" dirty="0"/>
          </a:p>
          <a:p>
            <a:endParaRPr lang="en-US" sz="2400" dirty="0"/>
          </a:p>
        </p:txBody>
      </p:sp>
      <p:sp>
        <p:nvSpPr>
          <p:cNvPr id="4" name="Content Placeholder 3">
            <a:extLst>
              <a:ext uri="{FF2B5EF4-FFF2-40B4-BE49-F238E27FC236}">
                <a16:creationId xmlns:a16="http://schemas.microsoft.com/office/drawing/2014/main" id="{550C1528-B7F6-7045-8FD8-54AA0721D782}"/>
              </a:ext>
            </a:extLst>
          </p:cNvPr>
          <p:cNvSpPr>
            <a:spLocks noGrp="1"/>
          </p:cNvSpPr>
          <p:nvPr>
            <p:ph sz="half" idx="2"/>
          </p:nvPr>
        </p:nvSpPr>
        <p:spPr/>
        <p:txBody>
          <a:bodyPr/>
          <a:lstStyle/>
          <a:p>
            <a:r>
              <a:rPr lang="en-US" sz="2400" dirty="0"/>
              <a:t>Based on reasonable estimations of the activity coefficients for the above reaction, the equilibrium concentration of CrF2 is of the order of 130–300 ppm for a fuel with 1% UF3 contained in Hastelloy-N</a:t>
            </a:r>
          </a:p>
          <a:p>
            <a:endParaRPr lang="en-US" sz="2400" dirty="0"/>
          </a:p>
        </p:txBody>
      </p:sp>
      <p:pic>
        <p:nvPicPr>
          <p:cNvPr id="5" name="Picture 4">
            <a:extLst>
              <a:ext uri="{FF2B5EF4-FFF2-40B4-BE49-F238E27FC236}">
                <a16:creationId xmlns:a16="http://schemas.microsoft.com/office/drawing/2014/main" id="{071A67D6-5E6A-0341-9FC3-2D72B5D2B63D}"/>
              </a:ext>
            </a:extLst>
          </p:cNvPr>
          <p:cNvPicPr>
            <a:picLocks noChangeAspect="1"/>
          </p:cNvPicPr>
          <p:nvPr/>
        </p:nvPicPr>
        <p:blipFill>
          <a:blip r:embed="rId2"/>
          <a:stretch>
            <a:fillRect/>
          </a:stretch>
        </p:blipFill>
        <p:spPr>
          <a:xfrm>
            <a:off x="1872364" y="5204343"/>
            <a:ext cx="2578100" cy="787400"/>
          </a:xfrm>
          <a:prstGeom prst="rect">
            <a:avLst/>
          </a:prstGeom>
        </p:spPr>
      </p:pic>
      <p:sp>
        <p:nvSpPr>
          <p:cNvPr id="6" name="Slide Number Placeholder 5">
            <a:extLst>
              <a:ext uri="{FF2B5EF4-FFF2-40B4-BE49-F238E27FC236}">
                <a16:creationId xmlns:a16="http://schemas.microsoft.com/office/drawing/2014/main" id="{CE3458DA-22FD-6341-9211-DB6D34CC58F7}"/>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300986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A4E2-B5AA-4742-86DE-631D94A62B94}"/>
              </a:ext>
            </a:extLst>
          </p:cNvPr>
          <p:cNvSpPr>
            <a:spLocks noGrp="1"/>
          </p:cNvSpPr>
          <p:nvPr>
            <p:ph type="title"/>
          </p:nvPr>
        </p:nvSpPr>
        <p:spPr/>
        <p:txBody>
          <a:bodyPr/>
          <a:lstStyle/>
          <a:p>
            <a:r>
              <a:rPr lang="en-US" dirty="0" err="1"/>
              <a:t>Tellerium</a:t>
            </a:r>
            <a:endParaRPr lang="en-US" dirty="0"/>
          </a:p>
        </p:txBody>
      </p:sp>
      <p:sp>
        <p:nvSpPr>
          <p:cNvPr id="3" name="Content Placeholder 2">
            <a:extLst>
              <a:ext uri="{FF2B5EF4-FFF2-40B4-BE49-F238E27FC236}">
                <a16:creationId xmlns:a16="http://schemas.microsoft.com/office/drawing/2014/main" id="{FD068A89-07E7-A844-AD4A-D770E3759358}"/>
              </a:ext>
            </a:extLst>
          </p:cNvPr>
          <p:cNvSpPr>
            <a:spLocks noGrp="1"/>
          </p:cNvSpPr>
          <p:nvPr>
            <p:ph sz="half" idx="1"/>
          </p:nvPr>
        </p:nvSpPr>
        <p:spPr>
          <a:xfrm>
            <a:off x="609600" y="1968503"/>
            <a:ext cx="5588000" cy="4157663"/>
          </a:xfrm>
        </p:spPr>
        <p:txBody>
          <a:bodyPr/>
          <a:lstStyle/>
          <a:p>
            <a:r>
              <a:rPr lang="en-US" sz="2400" dirty="0"/>
              <a:t>When </a:t>
            </a:r>
            <a:r>
              <a:rPr lang="en-US" sz="2400" dirty="0" err="1"/>
              <a:t>Te</a:t>
            </a:r>
            <a:r>
              <a:rPr lang="en-US" sz="2400" dirty="0"/>
              <a:t> is present in the metallic form in the fuel, it corrodes Ni-based alloys and embrittles its surface grain boundaries</a:t>
            </a:r>
          </a:p>
          <a:p>
            <a:r>
              <a:rPr lang="en-US" sz="2400" dirty="0"/>
              <a:t>Embrittlement is a vital issue to consider because it can result in cracking of the structural materials</a:t>
            </a:r>
          </a:p>
          <a:p>
            <a:r>
              <a:rPr lang="en-US" sz="2400" dirty="0"/>
              <a:t>This intergranular embrittlement produced in Hastelloy-N can be significantly reduced by adding 1–2 </a:t>
            </a:r>
            <a:r>
              <a:rPr lang="en-US" sz="2400" dirty="0" err="1"/>
              <a:t>wt</a:t>
            </a:r>
            <a:r>
              <a:rPr lang="en-US" sz="2400" dirty="0"/>
              <a:t>% of niobium into the Hastelloy-N</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72A81808-B61A-2F4A-B2F3-2B75444DFFF9}"/>
              </a:ext>
            </a:extLst>
          </p:cNvPr>
          <p:cNvSpPr>
            <a:spLocks noGrp="1"/>
          </p:cNvSpPr>
          <p:nvPr>
            <p:ph sz="half" idx="2"/>
          </p:nvPr>
        </p:nvSpPr>
        <p:spPr>
          <a:xfrm>
            <a:off x="6197600" y="1968503"/>
            <a:ext cx="5657702" cy="4157663"/>
          </a:xfrm>
        </p:spPr>
        <p:txBody>
          <a:bodyPr/>
          <a:lstStyle/>
          <a:p>
            <a:r>
              <a:rPr lang="en-US" sz="2400" dirty="0"/>
              <a:t>Another way to suppress the corrosion rate is by increasing the reducing conditions of the fuel, which is done by the increasing the UF3/UF4 ratio</a:t>
            </a:r>
          </a:p>
          <a:p>
            <a:r>
              <a:rPr lang="en-US" sz="2400" dirty="0"/>
              <a:t>This allows </a:t>
            </a:r>
            <a:r>
              <a:rPr lang="en-US" sz="2400" dirty="0" err="1"/>
              <a:t>Te</a:t>
            </a:r>
            <a:r>
              <a:rPr lang="en-US" sz="2400" dirty="0"/>
              <a:t> to be present as Te</a:t>
            </a:r>
            <a:r>
              <a:rPr lang="en-US" sz="2400" baseline="30000" dirty="0"/>
              <a:t>-2</a:t>
            </a:r>
            <a:r>
              <a:rPr lang="en-US" sz="2400" dirty="0"/>
              <a:t> rather than in an ‘oxidized’ metallic form, and this is less aggressive against the nickel-based alloys</a:t>
            </a:r>
          </a:p>
        </p:txBody>
      </p:sp>
      <p:sp>
        <p:nvSpPr>
          <p:cNvPr id="5" name="Slide Number Placeholder 4">
            <a:extLst>
              <a:ext uri="{FF2B5EF4-FFF2-40B4-BE49-F238E27FC236}">
                <a16:creationId xmlns:a16="http://schemas.microsoft.com/office/drawing/2014/main" id="{70D18760-0BC3-704C-A3F8-265535E215EE}"/>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3677275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2E93-C703-9345-BB0B-F3742841EB1D}"/>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F02ACBCE-2E37-AE48-9BA1-6AD0249A47A4}"/>
              </a:ext>
            </a:extLst>
          </p:cNvPr>
          <p:cNvSpPr>
            <a:spLocks noGrp="1"/>
          </p:cNvSpPr>
          <p:nvPr>
            <p:ph sz="half" idx="1"/>
          </p:nvPr>
        </p:nvSpPr>
        <p:spPr/>
        <p:txBody>
          <a:bodyPr/>
          <a:lstStyle/>
          <a:p>
            <a:r>
              <a:rPr lang="en-US" sz="2400" dirty="0"/>
              <a:t>The materials required fall into three main categories: (1) metallic components for primary and secondary circuits, (2) graphite in the core, and (3) materials for molten-salt fuel reprocessing systems</a:t>
            </a:r>
          </a:p>
          <a:p>
            <a:r>
              <a:rPr lang="en-US" sz="2400" dirty="0"/>
              <a:t>The metallic material used in constructing the primary circuit of an MSR will operate at temperatures up to 700–750C</a:t>
            </a:r>
          </a:p>
          <a:p>
            <a:endParaRPr lang="en-US" sz="2400" dirty="0"/>
          </a:p>
          <a:p>
            <a:endParaRPr lang="en-US" sz="2400" dirty="0"/>
          </a:p>
        </p:txBody>
      </p:sp>
      <p:sp>
        <p:nvSpPr>
          <p:cNvPr id="4" name="Content Placeholder 3">
            <a:extLst>
              <a:ext uri="{FF2B5EF4-FFF2-40B4-BE49-F238E27FC236}">
                <a16:creationId xmlns:a16="http://schemas.microsoft.com/office/drawing/2014/main" id="{294891B2-63C8-9943-83B6-A16AA15DCD5F}"/>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F6A2814C-A7A5-D54F-A8AC-C3417263DF04}"/>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175814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4B06-32EE-AE49-924A-D322C6ABE98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3C51977-FB07-8C48-A95D-24C17469F14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CBC4B28-BA21-EF4C-875A-5D4274D0CFA9}"/>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469726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0E2B-6A58-4B49-9836-1BF6537AE038}"/>
              </a:ext>
            </a:extLst>
          </p:cNvPr>
          <p:cNvSpPr>
            <a:spLocks noGrp="1"/>
          </p:cNvSpPr>
          <p:nvPr>
            <p:ph type="title"/>
          </p:nvPr>
        </p:nvSpPr>
        <p:spPr/>
        <p:txBody>
          <a:bodyPr/>
          <a:lstStyle/>
          <a:p>
            <a:r>
              <a:rPr lang="en-US" dirty="0"/>
              <a:t>Isotope Separation</a:t>
            </a:r>
          </a:p>
        </p:txBody>
      </p:sp>
      <p:sp>
        <p:nvSpPr>
          <p:cNvPr id="3" name="Content Placeholder 2">
            <a:extLst>
              <a:ext uri="{FF2B5EF4-FFF2-40B4-BE49-F238E27FC236}">
                <a16:creationId xmlns:a16="http://schemas.microsoft.com/office/drawing/2014/main" id="{1F342F2D-417B-C443-A871-FCA6CDC44495}"/>
              </a:ext>
            </a:extLst>
          </p:cNvPr>
          <p:cNvSpPr>
            <a:spLocks noGrp="1"/>
          </p:cNvSpPr>
          <p:nvPr>
            <p:ph sz="half" idx="1"/>
          </p:nvPr>
        </p:nvSpPr>
        <p:spPr>
          <a:xfrm>
            <a:off x="609599" y="1968503"/>
            <a:ext cx="6485681" cy="4157663"/>
          </a:xfrm>
        </p:spPr>
        <p:txBody>
          <a:bodyPr/>
          <a:lstStyle/>
          <a:p>
            <a:r>
              <a:rPr lang="en-US" sz="2400" dirty="0"/>
              <a:t>This is a significant issue for both fluoride and chloride salts</a:t>
            </a:r>
          </a:p>
          <a:p>
            <a:r>
              <a:rPr lang="en-US" sz="2400" baseline="30000" dirty="0"/>
              <a:t>6</a:t>
            </a:r>
            <a:r>
              <a:rPr lang="en-US" sz="2400" dirty="0"/>
              <a:t>Li has a large thermal neutron cross section</a:t>
            </a:r>
          </a:p>
          <a:p>
            <a:r>
              <a:rPr lang="en-US" sz="2400" dirty="0"/>
              <a:t>Absorption in </a:t>
            </a:r>
            <a:r>
              <a:rPr lang="en-US" sz="2400" baseline="30000" dirty="0"/>
              <a:t>35</a:t>
            </a:r>
            <a:r>
              <a:rPr lang="en-US" sz="2400" dirty="0"/>
              <a:t>Cl both produces radioactive </a:t>
            </a:r>
            <a:r>
              <a:rPr lang="en-US" sz="2400" baseline="30000" dirty="0"/>
              <a:t>36</a:t>
            </a:r>
            <a:r>
              <a:rPr lang="en-US" sz="2400" dirty="0"/>
              <a:t>Cl and results in a reactivity penalty</a:t>
            </a:r>
          </a:p>
          <a:p>
            <a:r>
              <a:rPr lang="en-US" sz="2400" dirty="0"/>
              <a:t>COLEX process utilizes mercury for Li separations</a:t>
            </a:r>
          </a:p>
        </p:txBody>
      </p:sp>
      <p:pic>
        <p:nvPicPr>
          <p:cNvPr id="5" name="Content Placeholder 4">
            <a:extLst>
              <a:ext uri="{FF2B5EF4-FFF2-40B4-BE49-F238E27FC236}">
                <a16:creationId xmlns:a16="http://schemas.microsoft.com/office/drawing/2014/main" id="{D985C873-7CAA-644B-8F43-BF9B1F8CD5E3}"/>
              </a:ext>
            </a:extLst>
          </p:cNvPr>
          <p:cNvPicPr>
            <a:picLocks noGrp="1" noChangeAspect="1"/>
          </p:cNvPicPr>
          <p:nvPr>
            <p:ph sz="half" idx="2"/>
          </p:nvPr>
        </p:nvPicPr>
        <p:blipFill>
          <a:blip r:embed="rId2"/>
          <a:stretch>
            <a:fillRect/>
          </a:stretch>
        </p:blipFill>
        <p:spPr>
          <a:xfrm>
            <a:off x="7648131" y="3893788"/>
            <a:ext cx="3761731" cy="2783681"/>
          </a:xfrm>
          <a:prstGeom prst="rect">
            <a:avLst/>
          </a:prstGeom>
        </p:spPr>
      </p:pic>
      <p:pic>
        <p:nvPicPr>
          <p:cNvPr id="6" name="Picture 5">
            <a:extLst>
              <a:ext uri="{FF2B5EF4-FFF2-40B4-BE49-F238E27FC236}">
                <a16:creationId xmlns:a16="http://schemas.microsoft.com/office/drawing/2014/main" id="{FD5176C5-0537-BF48-B3BF-7DA35D6583A1}"/>
              </a:ext>
            </a:extLst>
          </p:cNvPr>
          <p:cNvPicPr>
            <a:picLocks noChangeAspect="1"/>
          </p:cNvPicPr>
          <p:nvPr/>
        </p:nvPicPr>
        <p:blipFill>
          <a:blip r:embed="rId3"/>
          <a:stretch>
            <a:fillRect/>
          </a:stretch>
        </p:blipFill>
        <p:spPr>
          <a:xfrm>
            <a:off x="8998191" y="1277475"/>
            <a:ext cx="2159000" cy="2451100"/>
          </a:xfrm>
          <a:prstGeom prst="rect">
            <a:avLst/>
          </a:prstGeom>
        </p:spPr>
      </p:pic>
      <p:sp>
        <p:nvSpPr>
          <p:cNvPr id="4" name="Slide Number Placeholder 3">
            <a:extLst>
              <a:ext uri="{FF2B5EF4-FFF2-40B4-BE49-F238E27FC236}">
                <a16:creationId xmlns:a16="http://schemas.microsoft.com/office/drawing/2014/main" id="{D677EE00-DB6B-3A47-8F59-482A37DA02EE}"/>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69823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780F-2860-5247-82FF-5F2659B1B1F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D2842A5-5591-F74D-95D3-50B208E19CCA}"/>
              </a:ext>
            </a:extLst>
          </p:cNvPr>
          <p:cNvSpPr>
            <a:spLocks noGrp="1"/>
          </p:cNvSpPr>
          <p:nvPr>
            <p:ph sz="half" idx="1"/>
          </p:nvPr>
        </p:nvSpPr>
        <p:spPr/>
        <p:txBody>
          <a:bodyPr/>
          <a:lstStyle/>
          <a:p>
            <a:r>
              <a:rPr lang="en-US" sz="2000" dirty="0"/>
              <a:t>MSRs can be designed as a thermal (graphite-moderated), a nonmoderated breeder reactor, or as an actinide burner to manage the plutonium and the long-lived minor actinides</a:t>
            </a:r>
          </a:p>
          <a:p>
            <a:r>
              <a:rPr lang="en-US" sz="2000" dirty="0"/>
              <a:t>The thermodynamic description of the fuel systems is available and, based on these results, the liquidus temperatures, vapor pressures, and the solubility of actinide fluorides in the fuel solvent can be adequately derived, however, the addition of other matrix components must be investigated</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AF961366-5786-B94E-B61E-73F1A06D2645}"/>
              </a:ext>
            </a:extLst>
          </p:cNvPr>
          <p:cNvSpPr>
            <a:spLocks noGrp="1"/>
          </p:cNvSpPr>
          <p:nvPr>
            <p:ph sz="half" idx="2"/>
          </p:nvPr>
        </p:nvSpPr>
        <p:spPr/>
        <p:txBody>
          <a:bodyPr/>
          <a:lstStyle/>
          <a:p>
            <a:r>
              <a:rPr lang="en-US" sz="2000" dirty="0"/>
              <a:t>There are strong data needs for viscosity, heat capacity, thermal conductivity, etc. for fresh salts, and essentially no data exists for irradiated salts</a:t>
            </a:r>
          </a:p>
          <a:p>
            <a:r>
              <a:rPr lang="en-US" sz="2000" dirty="0"/>
              <a:t>There is generally more data on fluoride salts than on chlorides</a:t>
            </a:r>
          </a:p>
          <a:p>
            <a:r>
              <a:rPr lang="en-US" sz="2000" dirty="0"/>
              <a:t>Corrosion of fuel salt on structural materials is very important, but can be mitigated through control of the REDOX potential</a:t>
            </a:r>
          </a:p>
        </p:txBody>
      </p:sp>
      <p:sp>
        <p:nvSpPr>
          <p:cNvPr id="5" name="Slide Number Placeholder 4">
            <a:extLst>
              <a:ext uri="{FF2B5EF4-FFF2-40B4-BE49-F238E27FC236}">
                <a16:creationId xmlns:a16="http://schemas.microsoft.com/office/drawing/2014/main" id="{883E089F-F593-A14A-9437-E11877BBFC6D}"/>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52155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4FAD-093F-1742-A5D9-812E3A10E0F8}"/>
              </a:ext>
            </a:extLst>
          </p:cNvPr>
          <p:cNvSpPr>
            <a:spLocks noGrp="1"/>
          </p:cNvSpPr>
          <p:nvPr>
            <p:ph type="title"/>
          </p:nvPr>
        </p:nvSpPr>
        <p:spPr/>
        <p:txBody>
          <a:bodyPr/>
          <a:lstStyle/>
          <a:p>
            <a:r>
              <a:rPr lang="en-US" dirty="0"/>
              <a:t>Changes During Fission</a:t>
            </a:r>
          </a:p>
        </p:txBody>
      </p:sp>
      <p:sp>
        <p:nvSpPr>
          <p:cNvPr id="3" name="Content Placeholder 2">
            <a:extLst>
              <a:ext uri="{FF2B5EF4-FFF2-40B4-BE49-F238E27FC236}">
                <a16:creationId xmlns:a16="http://schemas.microsoft.com/office/drawing/2014/main" id="{E4A11412-2806-EC45-8DBC-64EF23BF5127}"/>
              </a:ext>
            </a:extLst>
          </p:cNvPr>
          <p:cNvSpPr>
            <a:spLocks noGrp="1"/>
          </p:cNvSpPr>
          <p:nvPr>
            <p:ph sz="half" idx="1"/>
          </p:nvPr>
        </p:nvSpPr>
        <p:spPr>
          <a:xfrm>
            <a:off x="609599" y="1968503"/>
            <a:ext cx="7035209" cy="4157663"/>
          </a:xfrm>
        </p:spPr>
        <p:txBody>
          <a:bodyPr/>
          <a:lstStyle/>
          <a:p>
            <a:r>
              <a:rPr lang="en-US" sz="2400" dirty="0"/>
              <a:t>The fission process continuously alters the fuel salt redox conditions</a:t>
            </a:r>
          </a:p>
          <a:p>
            <a:r>
              <a:rPr lang="en-US" sz="2400" dirty="0"/>
              <a:t>When a U or Pu ion fissions, the available electrons will rearrange on each fission product to satisfy its valence requirements and produce either net oxidizing or reducing conditions in the melt</a:t>
            </a:r>
          </a:p>
          <a:p>
            <a:r>
              <a:rPr lang="en-US" sz="2400" dirty="0"/>
              <a:t>For UF4, four F ions are released; often fission products require less than four and thus there will be an excess of F ions with net oxidizing conditions</a:t>
            </a:r>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DBE1C536-9340-684D-AEDF-97C00AF91503}"/>
              </a:ext>
            </a:extLst>
          </p:cNvPr>
          <p:cNvPicPr>
            <a:picLocks noGrp="1" noChangeAspect="1"/>
          </p:cNvPicPr>
          <p:nvPr>
            <p:ph sz="half" idx="2"/>
          </p:nvPr>
        </p:nvPicPr>
        <p:blipFill>
          <a:blip r:embed="rId2"/>
          <a:stretch>
            <a:fillRect/>
          </a:stretch>
        </p:blipFill>
        <p:spPr>
          <a:xfrm>
            <a:off x="7826330" y="1968503"/>
            <a:ext cx="3756070" cy="4157663"/>
          </a:xfrm>
          <a:prstGeom prst="rect">
            <a:avLst/>
          </a:prstGeom>
        </p:spPr>
      </p:pic>
      <p:sp>
        <p:nvSpPr>
          <p:cNvPr id="4" name="Slide Number Placeholder 3">
            <a:extLst>
              <a:ext uri="{FF2B5EF4-FFF2-40B4-BE49-F238E27FC236}">
                <a16:creationId xmlns:a16="http://schemas.microsoft.com/office/drawing/2014/main" id="{1F50EE3E-3767-4E4E-8AFD-985FEB9F4AC6}"/>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94843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Distribution of fission products is a central safety issue</a:t>
            </a:r>
          </a:p>
          <a:p>
            <a:r>
              <a:rPr lang="en-US" sz="2400" dirty="0"/>
              <a:t>Fission products may be gaseous, solid, or dissolved</a:t>
            </a:r>
          </a:p>
          <a:p>
            <a:r>
              <a:rPr lang="en-US" sz="2400" dirty="0"/>
              <a:t>Alkaline and alkaline earth fission products form stable salts – </a:t>
            </a:r>
            <a:r>
              <a:rPr lang="en-US" sz="2400" dirty="0" err="1"/>
              <a:t>Rb</a:t>
            </a:r>
            <a:r>
              <a:rPr lang="en-US" sz="2400" dirty="0"/>
              <a:t>, Cs, Sr, Ba</a:t>
            </a:r>
          </a:p>
          <a:p>
            <a:r>
              <a:rPr lang="en-US" sz="2400" dirty="0"/>
              <a:t>Lanthanides and some transition metals can form stable salts</a:t>
            </a:r>
          </a:p>
          <a:p>
            <a:r>
              <a:rPr lang="en-US" sz="2400" dirty="0"/>
              <a:t>Semi-noble fission products plate out on metal surfaces – </a:t>
            </a:r>
            <a:r>
              <a:rPr lang="en-US" sz="2400" dirty="0" err="1"/>
              <a:t>Nb</a:t>
            </a:r>
            <a:r>
              <a:rPr lang="en-US" sz="2400" dirty="0"/>
              <a:t>, Mo, Tc, etc.</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A few elements are very sensitive to redox changes</a:t>
            </a:r>
          </a:p>
          <a:p>
            <a:r>
              <a:rPr lang="en-US" sz="2400" dirty="0"/>
              <a:t>May elect to actively remove gaseous fission products</a:t>
            </a:r>
          </a:p>
          <a:p>
            <a:pPr lvl="1"/>
            <a:r>
              <a:rPr lang="en-US" sz="2000" dirty="0"/>
              <a:t>Lowers the in-core accident source term</a:t>
            </a:r>
          </a:p>
          <a:p>
            <a:pPr lvl="1"/>
            <a:r>
              <a:rPr lang="en-US" sz="2000" dirty="0"/>
              <a:t>Requires cooling fission product traps</a:t>
            </a:r>
          </a:p>
          <a:p>
            <a:pPr lvl="1"/>
            <a:r>
              <a:rPr lang="en-US" sz="2000" dirty="0"/>
              <a:t>Bubble formation and collapse results in reactivity jumps</a:t>
            </a:r>
          </a:p>
          <a:p>
            <a:endParaRPr lang="en-US" sz="2400" dirty="0"/>
          </a:p>
        </p:txBody>
      </p:sp>
      <p:sp>
        <p:nvSpPr>
          <p:cNvPr id="5" name="Slide Number Placeholder 4">
            <a:extLst>
              <a:ext uri="{FF2B5EF4-FFF2-40B4-BE49-F238E27FC236}">
                <a16:creationId xmlns:a16="http://schemas.microsoft.com/office/drawing/2014/main" id="{B8ADFA33-BE7D-CE4F-B517-7D9A72AB6A43}"/>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11572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2514-D7E3-5F41-91DE-2F2D041554CF}"/>
              </a:ext>
            </a:extLst>
          </p:cNvPr>
          <p:cNvSpPr>
            <a:spLocks noGrp="1"/>
          </p:cNvSpPr>
          <p:nvPr>
            <p:ph type="title"/>
          </p:nvPr>
        </p:nvSpPr>
        <p:spPr/>
        <p:txBody>
          <a:bodyPr/>
          <a:lstStyle/>
          <a:p>
            <a:r>
              <a:rPr lang="en-US" dirty="0"/>
              <a:t>Fission Product Plating</a:t>
            </a:r>
          </a:p>
        </p:txBody>
      </p:sp>
      <p:sp>
        <p:nvSpPr>
          <p:cNvPr id="3" name="Content Placeholder 2">
            <a:extLst>
              <a:ext uri="{FF2B5EF4-FFF2-40B4-BE49-F238E27FC236}">
                <a16:creationId xmlns:a16="http://schemas.microsoft.com/office/drawing/2014/main" id="{34B11B6E-EC40-B141-A9E7-F35287E063A1}"/>
              </a:ext>
            </a:extLst>
          </p:cNvPr>
          <p:cNvSpPr>
            <a:spLocks noGrp="1"/>
          </p:cNvSpPr>
          <p:nvPr>
            <p:ph sz="half" idx="1"/>
          </p:nvPr>
        </p:nvSpPr>
        <p:spPr/>
        <p:txBody>
          <a:bodyPr/>
          <a:lstStyle/>
          <a:p>
            <a:r>
              <a:rPr lang="en-US" sz="2400" dirty="0"/>
              <a:t>Noble metals are insoluble in the fluoride salt and can be found in helium </a:t>
            </a:r>
            <a:r>
              <a:rPr lang="en-US" sz="2400" dirty="0" err="1"/>
              <a:t>sparge</a:t>
            </a:r>
            <a:r>
              <a:rPr lang="en-US" sz="2400" dirty="0"/>
              <a:t> gas, on the graphite, or deposited on the metallic surfaces of the primary circuit</a:t>
            </a:r>
          </a:p>
          <a:p>
            <a:r>
              <a:rPr lang="en-US" sz="2400" dirty="0"/>
              <a:t>The deposited material contributes to the heat generation from its decay even after the reactor shutdown, decreasing the overall safety of the MSR</a:t>
            </a:r>
          </a:p>
          <a:p>
            <a:endParaRPr lang="en-US" sz="2400" dirty="0"/>
          </a:p>
          <a:p>
            <a:endParaRPr lang="en-US" sz="2400" dirty="0"/>
          </a:p>
        </p:txBody>
      </p:sp>
      <p:sp>
        <p:nvSpPr>
          <p:cNvPr id="4" name="Content Placeholder 3">
            <a:extLst>
              <a:ext uri="{FF2B5EF4-FFF2-40B4-BE49-F238E27FC236}">
                <a16:creationId xmlns:a16="http://schemas.microsoft.com/office/drawing/2014/main" id="{7E0D2472-141E-7545-AF41-E95D03576324}"/>
              </a:ext>
            </a:extLst>
          </p:cNvPr>
          <p:cNvSpPr>
            <a:spLocks noGrp="1"/>
          </p:cNvSpPr>
          <p:nvPr>
            <p:ph sz="half" idx="2"/>
          </p:nvPr>
        </p:nvSpPr>
        <p:spPr/>
        <p:txBody>
          <a:bodyPr/>
          <a:lstStyle/>
          <a:p>
            <a:r>
              <a:rPr lang="en-US" sz="2400" dirty="0"/>
              <a:t>The deposits on the graphite specimens in the case of thermal reactors absorb neutrons during the operation and lead to lower efficiency of the reactor</a:t>
            </a:r>
          </a:p>
          <a:p>
            <a:r>
              <a:rPr lang="en-US" sz="2400" dirty="0"/>
              <a:t>One way of avoiding this detrimental precipitation is to remove the insoluble fission products by helium bubbling before they interact with the structural materials</a:t>
            </a:r>
          </a:p>
          <a:p>
            <a:endParaRPr lang="en-US" sz="2400" dirty="0"/>
          </a:p>
        </p:txBody>
      </p:sp>
      <p:sp>
        <p:nvSpPr>
          <p:cNvPr id="5" name="Slide Number Placeholder 4">
            <a:extLst>
              <a:ext uri="{FF2B5EF4-FFF2-40B4-BE49-F238E27FC236}">
                <a16:creationId xmlns:a16="http://schemas.microsoft.com/office/drawing/2014/main" id="{4647D82B-C36A-8044-80EE-81F3927A06AD}"/>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1336505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Cover Gas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832923" cy="4157663"/>
          </a:xfrm>
        </p:spPr>
        <p:txBody>
          <a:bodyPr/>
          <a:lstStyle/>
          <a:p>
            <a:r>
              <a:rPr lang="en-US" sz="2200" dirty="0"/>
              <a:t>The cover gas (off-gas) handling system is a key element of any MSR</a:t>
            </a:r>
          </a:p>
          <a:p>
            <a:r>
              <a:rPr lang="en-US" sz="2200" dirty="0"/>
              <a:t>Fission gases such as xenon and krypton will readily escape the salt</a:t>
            </a:r>
          </a:p>
          <a:p>
            <a:r>
              <a:rPr lang="en-US" sz="2200" dirty="0"/>
              <a:t>Acidic gases may accumulate as a result of radiolysis</a:t>
            </a:r>
          </a:p>
          <a:p>
            <a:r>
              <a:rPr lang="en-US" sz="2200" dirty="0"/>
              <a:t>Tritium is formed by neutron interactions with light elements in the salt</a:t>
            </a:r>
          </a:p>
          <a:p>
            <a:r>
              <a:rPr lang="en-US" sz="2200" dirty="0"/>
              <a:t>The cover gas system will contain the radionuclides emerging from the free surface above the fuel salt as well as any sweep or sparging gases used</a:t>
            </a:r>
          </a:p>
          <a:p>
            <a:endParaRPr lang="en-US" sz="2200" dirty="0"/>
          </a:p>
          <a:p>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88D78B60-141F-EA4C-AFDC-DA32FCCAB4E5}"/>
              </a:ext>
            </a:extLst>
          </p:cNvPr>
          <p:cNvPicPr>
            <a:picLocks noGrp="1" noChangeAspect="1"/>
          </p:cNvPicPr>
          <p:nvPr>
            <p:ph sz="half" idx="2"/>
          </p:nvPr>
        </p:nvPicPr>
        <p:blipFill>
          <a:blip r:embed="rId2"/>
          <a:stretch>
            <a:fillRect/>
          </a:stretch>
        </p:blipFill>
        <p:spPr>
          <a:xfrm>
            <a:off x="7347110" y="2372811"/>
            <a:ext cx="4663555" cy="3310360"/>
          </a:xfrm>
          <a:prstGeom prst="rect">
            <a:avLst/>
          </a:prstGeom>
        </p:spPr>
      </p:pic>
      <p:sp>
        <p:nvSpPr>
          <p:cNvPr id="4" name="Slide Number Placeholder 3">
            <a:extLst>
              <a:ext uri="{FF2B5EF4-FFF2-40B4-BE49-F238E27FC236}">
                <a16:creationId xmlns:a16="http://schemas.microsoft.com/office/drawing/2014/main" id="{87EDA4BF-06F5-2A4D-AE3E-21F884468E13}"/>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65035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Tritium</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224298" cy="4157663"/>
          </a:xfrm>
        </p:spPr>
        <p:txBody>
          <a:bodyPr/>
          <a:lstStyle/>
          <a:p>
            <a:r>
              <a:rPr lang="en-US" sz="2400" dirty="0"/>
              <a:t>Tritium production and control is an issue for Li-bearing salts</a:t>
            </a:r>
          </a:p>
          <a:p>
            <a:r>
              <a:rPr lang="en-US" sz="2400" dirty="0"/>
              <a:t>Tritium is produced by neutron reactions with lithium, beryllium, and fluorine as well as being a ternary fission product</a:t>
            </a:r>
          </a:p>
          <a:p>
            <a:r>
              <a:rPr lang="en-US" sz="2400" dirty="0"/>
              <a:t>Tritium can exist as ions of as TF, depending on redox conditions</a:t>
            </a:r>
          </a:p>
          <a:p>
            <a:r>
              <a:rPr lang="en-US" sz="2400" dirty="0"/>
              <a:t>Above 300C tritium will diffuse through structural materials</a:t>
            </a:r>
          </a:p>
          <a:p>
            <a:endParaRPr lang="en-US" sz="2400" dirty="0"/>
          </a:p>
        </p:txBody>
      </p:sp>
      <p:pic>
        <p:nvPicPr>
          <p:cNvPr id="5" name="Content Placeholder 4">
            <a:extLst>
              <a:ext uri="{FF2B5EF4-FFF2-40B4-BE49-F238E27FC236}">
                <a16:creationId xmlns:a16="http://schemas.microsoft.com/office/drawing/2014/main" id="{2156E40E-A1D0-D841-BF75-3919504AC74E}"/>
              </a:ext>
            </a:extLst>
          </p:cNvPr>
          <p:cNvPicPr>
            <a:picLocks noGrp="1" noChangeAspect="1"/>
          </p:cNvPicPr>
          <p:nvPr>
            <p:ph sz="half" idx="2"/>
          </p:nvPr>
        </p:nvPicPr>
        <p:blipFill>
          <a:blip r:embed="rId2"/>
          <a:stretch>
            <a:fillRect/>
          </a:stretch>
        </p:blipFill>
        <p:spPr>
          <a:xfrm>
            <a:off x="6833898" y="2102288"/>
            <a:ext cx="4748501" cy="3430411"/>
          </a:xfrm>
          <a:prstGeom prst="rect">
            <a:avLst/>
          </a:prstGeom>
        </p:spPr>
      </p:pic>
      <p:sp>
        <p:nvSpPr>
          <p:cNvPr id="4" name="Slide Number Placeholder 3">
            <a:extLst>
              <a:ext uri="{FF2B5EF4-FFF2-40B4-BE49-F238E27FC236}">
                <a16:creationId xmlns:a16="http://schemas.microsoft.com/office/drawing/2014/main" id="{A882A13A-E551-E34F-8807-30893A32DA24}"/>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184652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6823-ACA7-B34F-889A-412F67BD8432}"/>
              </a:ext>
            </a:extLst>
          </p:cNvPr>
          <p:cNvSpPr>
            <a:spLocks noGrp="1"/>
          </p:cNvSpPr>
          <p:nvPr>
            <p:ph type="title"/>
          </p:nvPr>
        </p:nvSpPr>
        <p:spPr/>
        <p:txBody>
          <a:bodyPr/>
          <a:lstStyle/>
          <a:p>
            <a:r>
              <a:rPr lang="en-US" dirty="0"/>
              <a:t>Radiolytic Stability</a:t>
            </a:r>
          </a:p>
        </p:txBody>
      </p:sp>
      <p:sp>
        <p:nvSpPr>
          <p:cNvPr id="3" name="Content Placeholder 2">
            <a:extLst>
              <a:ext uri="{FF2B5EF4-FFF2-40B4-BE49-F238E27FC236}">
                <a16:creationId xmlns:a16="http://schemas.microsoft.com/office/drawing/2014/main" id="{A7B442F0-9537-9944-AC40-1532EBEAA816}"/>
              </a:ext>
            </a:extLst>
          </p:cNvPr>
          <p:cNvSpPr>
            <a:spLocks noGrp="1"/>
          </p:cNvSpPr>
          <p:nvPr>
            <p:ph sz="half" idx="1"/>
          </p:nvPr>
        </p:nvSpPr>
        <p:spPr>
          <a:xfrm>
            <a:off x="609599" y="1968503"/>
            <a:ext cx="7152168" cy="4157663"/>
          </a:xfrm>
        </p:spPr>
        <p:txBody>
          <a:bodyPr/>
          <a:lstStyle/>
          <a:p>
            <a:r>
              <a:rPr lang="en-US" sz="2200" dirty="0"/>
              <a:t>Molten salts are highly radiolytically stable</a:t>
            </a:r>
          </a:p>
          <a:p>
            <a:r>
              <a:rPr lang="en-US" sz="2200" dirty="0"/>
              <a:t>Radiolysis is the dissociation of molecules by ionizing radiation</a:t>
            </a:r>
          </a:p>
          <a:p>
            <a:r>
              <a:rPr lang="en-US" sz="2200" dirty="0"/>
              <a:t>Salts are combinations of strongly electronegative elements with strongly electropositive metals with very high bond energies</a:t>
            </a:r>
          </a:p>
          <a:p>
            <a:r>
              <a:rPr lang="en-US" sz="2200" dirty="0"/>
              <a:t>Formation energy of salts is more negative than metal fluorides</a:t>
            </a:r>
          </a:p>
          <a:p>
            <a:r>
              <a:rPr lang="en-US" sz="2200" dirty="0"/>
              <a:t>MSRE graphite and Hastelloy N exposed to coolant salt was untouched after ~3 years of operation</a:t>
            </a:r>
          </a:p>
          <a:p>
            <a:endParaRPr lang="en-US" sz="2200" dirty="0"/>
          </a:p>
          <a:p>
            <a:endParaRPr lang="en-US" sz="2200" dirty="0"/>
          </a:p>
        </p:txBody>
      </p:sp>
      <p:pic>
        <p:nvPicPr>
          <p:cNvPr id="5" name="Content Placeholder 4">
            <a:extLst>
              <a:ext uri="{FF2B5EF4-FFF2-40B4-BE49-F238E27FC236}">
                <a16:creationId xmlns:a16="http://schemas.microsoft.com/office/drawing/2014/main" id="{5E908FA3-382A-374A-BF2E-107D4EDFB593}"/>
              </a:ext>
            </a:extLst>
          </p:cNvPr>
          <p:cNvPicPr>
            <a:picLocks noGrp="1" noChangeAspect="1"/>
          </p:cNvPicPr>
          <p:nvPr>
            <p:ph sz="half" idx="2"/>
          </p:nvPr>
        </p:nvPicPr>
        <p:blipFill>
          <a:blip r:embed="rId2"/>
          <a:stretch>
            <a:fillRect/>
          </a:stretch>
        </p:blipFill>
        <p:spPr>
          <a:xfrm>
            <a:off x="7569200" y="1782991"/>
            <a:ext cx="4013200" cy="2489200"/>
          </a:xfrm>
          <a:prstGeom prst="rect">
            <a:avLst/>
          </a:prstGeom>
        </p:spPr>
      </p:pic>
      <p:pic>
        <p:nvPicPr>
          <p:cNvPr id="6" name="Picture 5">
            <a:extLst>
              <a:ext uri="{FF2B5EF4-FFF2-40B4-BE49-F238E27FC236}">
                <a16:creationId xmlns:a16="http://schemas.microsoft.com/office/drawing/2014/main" id="{B93C4445-5574-214D-A5FA-470B1E2918EC}"/>
              </a:ext>
            </a:extLst>
          </p:cNvPr>
          <p:cNvPicPr>
            <a:picLocks noChangeAspect="1"/>
          </p:cNvPicPr>
          <p:nvPr/>
        </p:nvPicPr>
        <p:blipFill>
          <a:blip r:embed="rId3"/>
          <a:stretch>
            <a:fillRect/>
          </a:stretch>
        </p:blipFill>
        <p:spPr>
          <a:xfrm>
            <a:off x="8131507" y="4272191"/>
            <a:ext cx="2888586" cy="2439950"/>
          </a:xfrm>
          <a:prstGeom prst="rect">
            <a:avLst/>
          </a:prstGeom>
        </p:spPr>
      </p:pic>
      <p:sp>
        <p:nvSpPr>
          <p:cNvPr id="4" name="Slide Number Placeholder 3">
            <a:extLst>
              <a:ext uri="{FF2B5EF4-FFF2-40B4-BE49-F238E27FC236}">
                <a16:creationId xmlns:a16="http://schemas.microsoft.com/office/drawing/2014/main" id="{1FEF30C1-F3E6-D341-AEDB-0B6029B7E181}"/>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247478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Na(ha)-Pu(ha)3</a:t>
            </a:r>
          </a:p>
        </p:txBody>
      </p:sp>
      <p:pic>
        <p:nvPicPr>
          <p:cNvPr id="5" name="Content Placeholder 4">
            <a:extLst>
              <a:ext uri="{FF2B5EF4-FFF2-40B4-BE49-F238E27FC236}">
                <a16:creationId xmlns:a16="http://schemas.microsoft.com/office/drawing/2014/main" id="{001DF589-FC3E-C643-B4F7-736AAD21B3A5}"/>
              </a:ext>
            </a:extLst>
          </p:cNvPr>
          <p:cNvPicPr>
            <a:picLocks noGrp="1" noChangeAspect="1"/>
          </p:cNvPicPr>
          <p:nvPr>
            <p:ph sz="half" idx="1"/>
          </p:nvPr>
        </p:nvPicPr>
        <p:blipFill>
          <a:blip r:embed="rId2"/>
          <a:stretch>
            <a:fillRect/>
          </a:stretch>
        </p:blipFill>
        <p:spPr>
          <a:xfrm>
            <a:off x="609600" y="2154324"/>
            <a:ext cx="5384800" cy="3786014"/>
          </a:xfrm>
          <a:prstGeom prst="rect">
            <a:avLst/>
          </a:prstGeom>
        </p:spPr>
      </p:pic>
      <p:pic>
        <p:nvPicPr>
          <p:cNvPr id="6" name="Content Placeholder 5">
            <a:extLst>
              <a:ext uri="{FF2B5EF4-FFF2-40B4-BE49-F238E27FC236}">
                <a16:creationId xmlns:a16="http://schemas.microsoft.com/office/drawing/2014/main" id="{4B2CC0B9-EB72-454B-966E-410D1F468904}"/>
              </a:ext>
            </a:extLst>
          </p:cNvPr>
          <p:cNvPicPr>
            <a:picLocks noGrp="1" noChangeAspect="1"/>
          </p:cNvPicPr>
          <p:nvPr>
            <p:ph sz="half" idx="2"/>
          </p:nvPr>
        </p:nvPicPr>
        <p:blipFill rotWithShape="1">
          <a:blip r:embed="rId3"/>
          <a:srcRect r="49582"/>
          <a:stretch/>
        </p:blipFill>
        <p:spPr>
          <a:xfrm>
            <a:off x="6128151" y="2154324"/>
            <a:ext cx="5819045" cy="3786014"/>
          </a:xfrm>
          <a:prstGeom prst="rect">
            <a:avLst/>
          </a:prstGeom>
        </p:spPr>
      </p:pic>
      <p:sp>
        <p:nvSpPr>
          <p:cNvPr id="3" name="Slide Number Placeholder 2">
            <a:extLst>
              <a:ext uri="{FF2B5EF4-FFF2-40B4-BE49-F238E27FC236}">
                <a16:creationId xmlns:a16="http://schemas.microsoft.com/office/drawing/2014/main" id="{9EBB857C-DA5E-E44C-BE92-35FC78457628}"/>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587120266"/>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7214</TotalTime>
  <Words>1309</Words>
  <Application>Microsoft Macintosh PowerPoint</Application>
  <PresentationFormat>Widescreen</PresentationFormat>
  <Paragraphs>125</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1_NCStateU-horizontal-left-logo</vt:lpstr>
      <vt:lpstr>NE 591: Advanced Reactor Materials</vt:lpstr>
      <vt:lpstr>Last Time</vt:lpstr>
      <vt:lpstr>Changes During Fission</vt:lpstr>
      <vt:lpstr>Fission Products</vt:lpstr>
      <vt:lpstr>Fission Product Plating</vt:lpstr>
      <vt:lpstr>Cover Gas</vt:lpstr>
      <vt:lpstr>Tritium</vt:lpstr>
      <vt:lpstr>Radiolytic Stability</vt:lpstr>
      <vt:lpstr>Na(ha)-Pu(ha)3</vt:lpstr>
      <vt:lpstr>Na(ha)-U(ha)3</vt:lpstr>
      <vt:lpstr>Corrosion of Structural Materials</vt:lpstr>
      <vt:lpstr>Three principal corrosion processes</vt:lpstr>
      <vt:lpstr>Protective coatings?</vt:lpstr>
      <vt:lpstr>Oxide Films</vt:lpstr>
      <vt:lpstr>Dissolved Impurities</vt:lpstr>
      <vt:lpstr>Graphite Compatibility</vt:lpstr>
      <vt:lpstr>Constituents of the Melt</vt:lpstr>
      <vt:lpstr>Tellerium</vt:lpstr>
      <vt:lpstr>Materials for MSR systems</vt:lpstr>
      <vt:lpstr>Isotope Separation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60</cp:revision>
  <dcterms:created xsi:type="dcterms:W3CDTF">2021-06-30T18:29:00Z</dcterms:created>
  <dcterms:modified xsi:type="dcterms:W3CDTF">2021-09-30T17:21:21Z</dcterms:modified>
</cp:coreProperties>
</file>